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7"/>
    <a:srgbClr val="1E4F96"/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50" d="100"/>
          <a:sy n="50" d="100"/>
        </p:scale>
        <p:origin x="-1938" y="-25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r>
              <a:rPr lang="en-US" dirty="0" smtClean="0">
                <a:latin typeface="Gotham Bold" panose="02000803030000020004" pitchFamily="2" charset="0"/>
              </a:rPr>
              <a:t>Facial Recognition Speedup</a:t>
            </a:r>
            <a:endParaRPr lang="en-US" dirty="0">
              <a:latin typeface="Gotham Bold" panose="02000803030000020004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Book" panose="0200060304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Book" panose="02000603040000020004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4000x4000</c:v>
                </c:pt>
                <c:pt idx="1">
                  <c:v>3000x3000</c:v>
                </c:pt>
                <c:pt idx="2">
                  <c:v>2000x2000</c:v>
                </c:pt>
                <c:pt idx="3">
                  <c:v>1000x1000</c:v>
                </c:pt>
                <c:pt idx="4">
                  <c:v>500x500</c:v>
                </c:pt>
                <c:pt idx="5">
                  <c:v>100x100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5.0389999999999997</c:v>
                </c:pt>
                <c:pt idx="1">
                  <c:v>5.117</c:v>
                </c:pt>
                <c:pt idx="2">
                  <c:v>5.0620000000000003</c:v>
                </c:pt>
                <c:pt idx="3">
                  <c:v>4.077</c:v>
                </c:pt>
                <c:pt idx="4">
                  <c:v>2.3860000000000001</c:v>
                </c:pt>
                <c:pt idx="5">
                  <c:v>1.1100000000000001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1695103712"/>
        <c:axId val="-1695103168"/>
      </c:barChart>
      <c:catAx>
        <c:axId val="-1695103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ld" panose="02000803030000020004" pitchFamily="2" charset="0"/>
                    <a:ea typeface="+mn-ea"/>
                    <a:cs typeface="+mn-cs"/>
                  </a:defRPr>
                </a:pPr>
                <a:r>
                  <a:rPr lang="en-US">
                    <a:latin typeface="Gotham Bold" panose="02000803030000020004" pitchFamily="2" charset="0"/>
                  </a:rPr>
                  <a:t>Image Dimensions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ld" panose="0200080303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endParaRPr lang="en-US"/>
          </a:p>
        </c:txPr>
        <c:crossAx val="-1695103168"/>
        <c:crosses val="autoZero"/>
        <c:auto val="1"/>
        <c:lblAlgn val="ctr"/>
        <c:lblOffset val="100"/>
        <c:noMultiLvlLbl val="0"/>
      </c:catAx>
      <c:valAx>
        <c:axId val="-1695103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ld" panose="02000803030000020004" pitchFamily="2" charset="0"/>
                    <a:ea typeface="+mn-ea"/>
                    <a:cs typeface="+mn-cs"/>
                  </a:defRPr>
                </a:pPr>
                <a:r>
                  <a:rPr lang="en-US">
                    <a:latin typeface="Gotham Bold" panose="02000803030000020004" pitchFamily="2" charset="0"/>
                  </a:rPr>
                  <a:t>Speedup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ld" panose="0200080303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endParaRPr lang="en-US"/>
          </a:p>
        </c:txPr>
        <c:crossAx val="-16951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Book" panose="02000603040000020004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r>
              <a:rPr lang="en-US" dirty="0" smtClean="0">
                <a:latin typeface="Gotham Bold" panose="02000803030000020004" pitchFamily="2" charset="0"/>
              </a:rPr>
              <a:t>Edge Classification (Non-Maximum Suppression and Selective</a:t>
            </a:r>
            <a:r>
              <a:rPr lang="en-US" baseline="0" dirty="0" smtClean="0">
                <a:latin typeface="Gotham Bold" panose="02000803030000020004" pitchFamily="2" charset="0"/>
              </a:rPr>
              <a:t> Thresholding)</a:t>
            </a:r>
            <a:r>
              <a:rPr lang="en-US" dirty="0" smtClean="0">
                <a:latin typeface="Gotham Bold" panose="02000803030000020004" pitchFamily="2" charset="0"/>
              </a:rPr>
              <a:t> Speedup</a:t>
            </a:r>
            <a:endParaRPr lang="en-US" dirty="0">
              <a:latin typeface="Gotham Bold" panose="02000803030000020004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Book" panose="0200060304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Book" panose="02000603040000020004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6000x6000</c:v>
                </c:pt>
                <c:pt idx="1">
                  <c:v>5000x5000</c:v>
                </c:pt>
                <c:pt idx="2">
                  <c:v>4000x4000</c:v>
                </c:pt>
                <c:pt idx="3">
                  <c:v>3000x3000</c:v>
                </c:pt>
                <c:pt idx="4">
                  <c:v>2000x2000</c:v>
                </c:pt>
                <c:pt idx="5">
                  <c:v>1000x1000</c:v>
                </c:pt>
                <c:pt idx="6">
                  <c:v>500x500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5.23</c:v>
                </c:pt>
                <c:pt idx="1">
                  <c:v>5.7089999999999996</c:v>
                </c:pt>
                <c:pt idx="2">
                  <c:v>6.1289999999999996</c:v>
                </c:pt>
                <c:pt idx="3">
                  <c:v>6.9589999999999996</c:v>
                </c:pt>
                <c:pt idx="4">
                  <c:v>7.8479999999999999</c:v>
                </c:pt>
                <c:pt idx="5">
                  <c:v>9.3190000000000008</c:v>
                </c:pt>
                <c:pt idx="6">
                  <c:v>10.351000000000001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1695102624"/>
        <c:axId val="-1695102080"/>
      </c:barChart>
      <c:catAx>
        <c:axId val="-16951026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ld" panose="02000803030000020004" pitchFamily="2" charset="0"/>
                    <a:ea typeface="+mn-ea"/>
                    <a:cs typeface="+mn-cs"/>
                  </a:defRPr>
                </a:pPr>
                <a:r>
                  <a:rPr lang="en-US">
                    <a:latin typeface="Gotham Bold" panose="02000803030000020004" pitchFamily="2" charset="0"/>
                  </a:rPr>
                  <a:t>Image Dimensions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ld" panose="0200080303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endParaRPr lang="en-US"/>
          </a:p>
        </c:txPr>
        <c:crossAx val="-1695102080"/>
        <c:crosses val="autoZero"/>
        <c:auto val="1"/>
        <c:lblAlgn val="ctr"/>
        <c:lblOffset val="100"/>
        <c:noMultiLvlLbl val="0"/>
      </c:catAx>
      <c:valAx>
        <c:axId val="-1695102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ld" panose="02000803030000020004" pitchFamily="2" charset="0"/>
                    <a:ea typeface="+mn-ea"/>
                    <a:cs typeface="+mn-cs"/>
                  </a:defRPr>
                </a:pPr>
                <a:r>
                  <a:rPr lang="en-US">
                    <a:latin typeface="Gotham Bold" panose="02000803030000020004" pitchFamily="2" charset="0"/>
                  </a:rPr>
                  <a:t>Speedup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ld" panose="0200080303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endParaRPr lang="en-US"/>
          </a:p>
        </c:txPr>
        <c:crossAx val="-1695102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Book" panose="02000603040000020004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r>
              <a:rPr lang="en-US" dirty="0" smtClean="0">
                <a:latin typeface="Gotham Bold" panose="02000803030000020004" pitchFamily="2" charset="0"/>
              </a:rPr>
              <a:t>Motion Area Estimation (Spatial </a:t>
            </a:r>
            <a:r>
              <a:rPr lang="en-US" dirty="0" smtClean="0">
                <a:latin typeface="Gotham Bold" panose="02000803030000020004" pitchFamily="2" charset="0"/>
              </a:rPr>
              <a:t>Difference Density) </a:t>
            </a:r>
            <a:r>
              <a:rPr lang="en-US" dirty="0" smtClean="0">
                <a:latin typeface="Gotham Bold" panose="02000803030000020004" pitchFamily="2" charset="0"/>
              </a:rPr>
              <a:t>Speedup</a:t>
            </a:r>
            <a:endParaRPr lang="en-US" dirty="0">
              <a:latin typeface="Gotham Bold" panose="02000803030000020004" pitchFamily="2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Gotham Book" panose="02000603040000020004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tham Book" panose="02000603040000020004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7500x7500</c:v>
                </c:pt>
                <c:pt idx="1">
                  <c:v>6000x6000</c:v>
                </c:pt>
                <c:pt idx="2">
                  <c:v>5000x5000</c:v>
                </c:pt>
                <c:pt idx="3">
                  <c:v>4000x4000</c:v>
                </c:pt>
                <c:pt idx="4">
                  <c:v>3000x3000</c:v>
                </c:pt>
                <c:pt idx="5">
                  <c:v>2000x2000</c:v>
                </c:pt>
                <c:pt idx="6">
                  <c:v>1000x1000</c:v>
                </c:pt>
                <c:pt idx="7">
                  <c:v>500x500</c:v>
                </c:pt>
                <c:pt idx="8">
                  <c:v>100x100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4.2649999999999997</c:v>
                </c:pt>
                <c:pt idx="1">
                  <c:v>8.8049999999999997</c:v>
                </c:pt>
                <c:pt idx="2">
                  <c:v>8.6780000000000008</c:v>
                </c:pt>
                <c:pt idx="3">
                  <c:v>9.4570000000000007</c:v>
                </c:pt>
                <c:pt idx="4">
                  <c:v>9.548</c:v>
                </c:pt>
                <c:pt idx="5">
                  <c:v>8.923</c:v>
                </c:pt>
                <c:pt idx="6">
                  <c:v>8.9</c:v>
                </c:pt>
                <c:pt idx="7">
                  <c:v>7.82</c:v>
                </c:pt>
                <c:pt idx="8">
                  <c:v>5.085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-1695092288"/>
        <c:axId val="-1695104256"/>
      </c:barChart>
      <c:catAx>
        <c:axId val="-169509228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ld" panose="02000803030000020004" pitchFamily="2" charset="0"/>
                    <a:ea typeface="+mn-ea"/>
                    <a:cs typeface="+mn-cs"/>
                  </a:defRPr>
                </a:pPr>
                <a:r>
                  <a:rPr lang="en-US">
                    <a:latin typeface="Gotham Bold" panose="02000803030000020004" pitchFamily="2" charset="0"/>
                  </a:rPr>
                  <a:t>Image Dimensions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ld" panose="0200080303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endParaRPr lang="en-US"/>
          </a:p>
        </c:txPr>
        <c:crossAx val="-1695104256"/>
        <c:crosses val="autoZero"/>
        <c:auto val="1"/>
        <c:lblAlgn val="ctr"/>
        <c:lblOffset val="100"/>
        <c:noMultiLvlLbl val="0"/>
      </c:catAx>
      <c:valAx>
        <c:axId val="-1695104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otham Bold" panose="02000803030000020004" pitchFamily="2" charset="0"/>
                    <a:ea typeface="+mn-ea"/>
                    <a:cs typeface="+mn-cs"/>
                  </a:defRPr>
                </a:pPr>
                <a:r>
                  <a:rPr lang="en-US">
                    <a:latin typeface="Gotham Bold" panose="02000803030000020004" pitchFamily="2" charset="0"/>
                  </a:rPr>
                  <a:t>Speedup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ld" panose="02000803030000020004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3040000020004" pitchFamily="2" charset="0"/>
                <a:ea typeface="+mn-ea"/>
                <a:cs typeface="+mn-cs"/>
              </a:defRPr>
            </a:pPr>
            <a:endParaRPr lang="en-US"/>
          </a:p>
        </c:txPr>
        <c:crossAx val="-169509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tham Book" panose="02000603040000020004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2.png"/><Relationship Id="rId21" Type="http://schemas.openxmlformats.org/officeDocument/2006/relationships/chart" Target="../charts/chart3.xml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17" Type="http://schemas.openxmlformats.org/officeDocument/2006/relationships/image" Target="../media/image15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20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jp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19" Type="http://schemas.openxmlformats.org/officeDocument/2006/relationships/chart" Target="../charts/chart1.xml"/><Relationship Id="rId4" Type="http://schemas.openxmlformats.org/officeDocument/2006/relationships/image" Target="../media/image3.jpg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1" y="2891522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0" y="-73176"/>
            <a:ext cx="40233599" cy="6127849"/>
          </a:xfrm>
          <a:prstGeom prst="roundRect">
            <a:avLst>
              <a:gd name="adj" fmla="val 0"/>
            </a:avLst>
          </a:prstGeom>
          <a:solidFill>
            <a:srgbClr val="1E4F96"/>
          </a:solidFill>
          <a:ln w="57150">
            <a:noFill/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754652"/>
            <a:ext cx="37920706" cy="45012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GPU Acceleration of Edge-Based Motion </a:t>
            </a:r>
            <a:r>
              <a:rPr lang="en-US" sz="10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  <a:t>Detection</a:t>
            </a:r>
          </a:p>
          <a:p>
            <a:r>
              <a:rPr lang="en-US" sz="10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  <a:t>and Facial Recognition with NVIDIA CUDA</a:t>
            </a:r>
            <a:endParaRPr lang="en-US" sz="10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5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Emilio Del Vecchio, Kevin Lin, Senthil S. </a:t>
            </a:r>
            <a:r>
              <a:rPr lang="en-US" sz="5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Natarajan</a:t>
            </a:r>
          </a:p>
          <a:p>
            <a:r>
              <a:rPr lang="en-US" sz="35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Department of Electrical and Computer Engineering, Rice </a:t>
            </a:r>
            <a:r>
              <a:rPr lang="en-US" sz="35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University, Houston, TX 77005</a:t>
            </a:r>
            <a:endParaRPr lang="en-US" sz="35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are powerful tools for parallelized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computations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on large data inputs, achieving massive speedups over a serial CPU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2473174" y="9733092"/>
            <a:ext cx="8248573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8487" y="11190901"/>
            <a:ext cx="113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105476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Massively parallel GPU architecture compared to a multicore CPU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765" y="13968669"/>
            <a:ext cx="1104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-NVIDIA CUDA (Compute Unified Device Architecture) exposes simple C-based APIs for GPU computation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to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accelerate computer vision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like facial recognition, edge detection, and motion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detection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-Existing computer vision algorithms, when parallelized with CUDA, run several times faster than on a CPU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033776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Reduce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high frequency noise from the image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with a Gaussian blur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13" y="8698205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375" y="8698205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049083" y="1308662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5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FFT of  grayscale noisy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image,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unfiltered (left) versus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filtered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Use the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Sobel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operator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to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approximate the gradient of the image, then determine the gradient’s magnitude and angle at each pixel</a:t>
                </a:r>
              </a:p>
              <a:p>
                <a:endParaRPr lang="en-US" sz="1100" dirty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000" b="0" dirty="0" smtClean="0">
                  <a:latin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=</m:t>
                      </m:r>
                      <m:func>
                        <m:func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endParaRPr lang="en-US" sz="11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 marL="500063" indent="-500063"/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3. Classify edges by suppressing non-maximum pixels along the gradient direction with a spatial tolerance threshold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blipFill rotWithShape="0">
                <a:blip r:embed="rId6"/>
                <a:stretch>
                  <a:fillRect l="-1029" t="-2017" r="-171" b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031481" y="18298676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037522" y="18298675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2941062" y="18301759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998270" y="21605201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6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Original image (left), Sobel filter output (center), f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inal edges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519947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281492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302603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7" y="25307589"/>
            <a:ext cx="4087368" cy="22991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090" y="25303876"/>
            <a:ext cx="4087368" cy="229914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30" y="25279680"/>
            <a:ext cx="4087368" cy="22991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0674275" y="29056357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227838" y="27715358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7. Two sequential frames in a video stream and the detected difference between them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13531" y="3209005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8. Spatial density map (left),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7511060" y="26185751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92" y="3652876"/>
            <a:ext cx="4203843" cy="18288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031481" y="24075299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Calculate a pixel-by-pixel difference map from the edges of two frames,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applying movement tolerance thresholding in the process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22465016" y="26178250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131074" y="28385345"/>
            <a:ext cx="14237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Estimate the motion region from a difference density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765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I. 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5765" y="18344439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II. FACIAL RECOGNITION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31072" y="6667577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III. EDGE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113531" y="22675670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IV. MOTION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523918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V. GPU SPEEDUP RESULTS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488836" y="23796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VI. CONCLUSIONS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765" y="19704248"/>
            <a:ext cx="10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Extract HAAR features of a face from a set of positive and negative training images.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78" y="20690747"/>
            <a:ext cx="8316352" cy="2254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765" y="23620067"/>
            <a:ext cx="1090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indent="-500063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2. Use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Adaptive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Boosting machine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learning to train a multi-stage, or cascade, classifier, against positive and negative HAAR features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5765" y="28007659"/>
            <a:ext cx="10770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2275" indent="-422275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3. Apply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final cascade classifier to a loaded image. The OpenCV library provides modules to encapsulate this process.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37" y="25135495"/>
            <a:ext cx="8589656" cy="20881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75765" y="22918826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2. Example HAAR features of a random face 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5765" y="27258157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3. Cascade Classifier training rejects most non-face regions early.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72" y="29559961"/>
            <a:ext cx="3397485" cy="2260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29559961"/>
            <a:ext cx="3465923" cy="2293315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6035423" y="30584504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765" y="32079666"/>
            <a:ext cx="1077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4. Original sample image (left), detected faces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66523" y="25135590"/>
            <a:ext cx="1103452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-Generally, our algorithms demonstrated increasing speedup with pixel count because of the overhead associated with launching kernels on small input sizes.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-Deviations from this trend result from large memory footprints and lack of consideration for idle thread times.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-In all cases, GPU parallelization resulted in increased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throughput, demonstrating that GPU computation is a viable and fast solution for signal processing on big data.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8523918" y="8030983"/>
            <a:ext cx="10892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implemented our algorithms in C using the CUDA framework. The results below were obtained on a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Intel Core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i5 4200U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CPU and an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NVIDIA GeForce GTX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860M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GPU.</a:t>
            </a:r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544521" y="30169760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VII. ACKNOWLEDGEMENTS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544521" y="31536054"/>
            <a:ext cx="1089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would like to thank CJ Barberan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and Richard Baraniuk for their guidance and support in this project.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8398765" y="22344658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9. CUDA facial recognition (top) consistently achieved </a:t>
            </a:r>
            <a:r>
              <a:rPr lang="en-US" sz="2400" i="1" dirty="0" smtClean="0">
                <a:latin typeface="Gotham Bold" panose="02000803030000020004" pitchFamily="2" charset="0"/>
                <a:ea typeface="Gotham Light" charset="0"/>
                <a:cs typeface="Gotham Light" charset="0"/>
              </a:rPr>
              <a:t>1.1 </a:t>
            </a:r>
            <a:r>
              <a:rPr lang="en-US" sz="2400" i="1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– </a:t>
            </a:r>
            <a:r>
              <a:rPr lang="en-US" sz="2400" i="1" dirty="0" smtClean="0">
                <a:latin typeface="Gotham Bold" panose="02000803030000020004" pitchFamily="2" charset="0"/>
                <a:ea typeface="Gotham Light" charset="0"/>
                <a:cs typeface="Gotham Light" charset="0"/>
              </a:rPr>
              <a:t>5.1x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speedup. CUDA edge detection (middle) achieved </a:t>
            </a:r>
            <a:r>
              <a:rPr lang="en-US" sz="2400" i="1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5.2 – 10.3x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speedup. CUDA motion detection (bottom) achieved </a:t>
            </a:r>
            <a:r>
              <a:rPr lang="en-US" sz="2400" i="1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4.2 – 9.5x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speedup.</a:t>
            </a:r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2953542657"/>
              </p:ext>
            </p:extLst>
          </p:nvPr>
        </p:nvGraphicFramePr>
        <p:xfrm>
          <a:off x="28516307" y="9949566"/>
          <a:ext cx="10937774" cy="3392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80" name="Chart 79"/>
          <p:cNvGraphicFramePr/>
          <p:nvPr>
            <p:extLst>
              <p:ext uri="{D42A27DB-BD31-4B8C-83A1-F6EECF244321}">
                <p14:modId xmlns:p14="http://schemas.microsoft.com/office/powerpoint/2010/main" val="1342427867"/>
              </p:ext>
            </p:extLst>
          </p:nvPr>
        </p:nvGraphicFramePr>
        <p:xfrm>
          <a:off x="28498766" y="13428625"/>
          <a:ext cx="10937774" cy="4170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aphicFrame>
        <p:nvGraphicFramePr>
          <p:cNvPr id="81" name="Chart 80"/>
          <p:cNvGraphicFramePr/>
          <p:nvPr>
            <p:extLst>
              <p:ext uri="{D42A27DB-BD31-4B8C-83A1-F6EECF244321}">
                <p14:modId xmlns:p14="http://schemas.microsoft.com/office/powerpoint/2010/main" val="3901771529"/>
              </p:ext>
            </p:extLst>
          </p:nvPr>
        </p:nvGraphicFramePr>
        <p:xfrm>
          <a:off x="28498766" y="17658910"/>
          <a:ext cx="10937774" cy="4666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2216</TotalTime>
  <Words>583</Words>
  <Application>Microsoft Office PowerPoint</Application>
  <PresentationFormat>Custom</PresentationFormat>
  <Paragraphs>56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Gotham Bold</vt:lpstr>
      <vt:lpstr>Gotham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Kevin Lin</cp:lastModifiedBy>
  <cp:revision>90</cp:revision>
  <dcterms:created xsi:type="dcterms:W3CDTF">2015-12-01T17:36:37Z</dcterms:created>
  <dcterms:modified xsi:type="dcterms:W3CDTF">2015-12-16T04:38:07Z</dcterms:modified>
</cp:coreProperties>
</file>